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6"/>
  </p:notesMasterIdLst>
  <p:sldIdLst>
    <p:sldId id="256" r:id="rId2"/>
    <p:sldId id="268" r:id="rId3"/>
    <p:sldId id="269" r:id="rId4"/>
    <p:sldId id="283" r:id="rId5"/>
    <p:sldId id="272" r:id="rId6"/>
    <p:sldId id="274" r:id="rId7"/>
    <p:sldId id="278" r:id="rId8"/>
    <p:sldId id="276" r:id="rId9"/>
    <p:sldId id="282" r:id="rId10"/>
    <p:sldId id="280" r:id="rId11"/>
    <p:sldId id="281" r:id="rId12"/>
    <p:sldId id="279" r:id="rId13"/>
    <p:sldId id="267" r:id="rId14"/>
    <p:sldId id="27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7ED5ACA-649F-4600-875F-7DD0D3143C8E}">
          <p14:sldIdLst>
            <p14:sldId id="256"/>
            <p14:sldId id="268"/>
            <p14:sldId id="269"/>
            <p14:sldId id="283"/>
            <p14:sldId id="272"/>
            <p14:sldId id="274"/>
            <p14:sldId id="278"/>
            <p14:sldId id="276"/>
            <p14:sldId id="282"/>
            <p14:sldId id="280"/>
            <p14:sldId id="281"/>
            <p14:sldId id="279"/>
            <p14:sldId id="267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CE"/>
    <a:srgbClr val="D6DCE5"/>
    <a:srgbClr val="5B9BD5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93B27-820F-4A96-A9F6-33524E2DE888}" v="860" dt="2023-09-24T21:14:12.745"/>
    <p1510:client id="{AE71C19F-8B6A-4667-88BB-BE3837602386}" v="287" dt="2023-09-25T13:59:09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741" autoAdjust="0"/>
  </p:normalViewPr>
  <p:slideViewPr>
    <p:cSldViewPr snapToGrid="0">
      <p:cViewPr varScale="1">
        <p:scale>
          <a:sx n="58" d="100"/>
          <a:sy n="58" d="100"/>
        </p:scale>
        <p:origin x="64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6C68-DDAB-4D09-8E72-8E937BD7768C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289E-2F4B-4BDB-9E3D-307BE649A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7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634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236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306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874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415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A71B2-FAFD-8E3A-0100-42E689C3D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A166E51-DA3F-DFE5-17CC-4B2D97F33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6D1DCD9-2209-09D6-20E9-6E40E8EB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421BD3-5640-84D8-6B86-7FF7F0730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830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084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4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306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498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07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00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4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3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18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0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12.12.2025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1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12.12.2025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12.12.2025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4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4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12.12.2025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02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12.12.2025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5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web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1" y="1713"/>
            <a:ext cx="12192000" cy="6854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6758" y="3133146"/>
            <a:ext cx="383177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white"/>
                </a:solidFill>
                <a:latin typeface="Elektra Text Pro" panose="02000503030000020004" pitchFamily="50" charset="-52"/>
              </a:rPr>
              <a:t>Объектно</a:t>
            </a:r>
            <a:r>
              <a:rPr lang="en-US" sz="2000" dirty="0">
                <a:solidFill>
                  <a:prstClr val="white"/>
                </a:solidFill>
                <a:latin typeface="Elektra Text Pro" panose="02000503030000020004" pitchFamily="50" charset="-52"/>
              </a:rPr>
              <a:t>/</a:t>
            </a:r>
            <a:r>
              <a:rPr lang="ru-RU" sz="2000" dirty="0">
                <a:solidFill>
                  <a:prstClr val="white"/>
                </a:solidFill>
                <a:latin typeface="Elektra Text Pro" panose="02000503030000020004" pitchFamily="50" charset="-52"/>
              </a:rPr>
              <a:t>шаблонно ориентированный заметочник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lektra Text Pro" panose="02000503030000020004" pitchFamily="50" charset="-52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9501" y="4682300"/>
            <a:ext cx="384628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prstClr val="white"/>
                </a:solidFill>
                <a:latin typeface="Elektra Text Pro" panose="02000503030000020004" pitchFamily="50" charset="-52"/>
              </a:rPr>
              <a:t>Команда</a:t>
            </a:r>
            <a:r>
              <a:rPr lang="en-US" sz="1400" dirty="0">
                <a:solidFill>
                  <a:prstClr val="white"/>
                </a:solidFill>
                <a:latin typeface="Elektra Text Pro" panose="02000503030000020004" pitchFamily="50" charset="-52"/>
              </a:rPr>
              <a:t>: Negative Technologies</a:t>
            </a:r>
            <a:br>
              <a:rPr lang="ru-RU" sz="1400" dirty="0">
                <a:solidFill>
                  <a:prstClr val="white"/>
                </a:solidFill>
                <a:latin typeface="Elektra Text Pro" panose="02000503030000020004" pitchFamily="50" charset="-52"/>
              </a:rPr>
            </a:br>
            <a:r>
              <a:rPr lang="ru-RU" sz="1400" dirty="0">
                <a:solidFill>
                  <a:prstClr val="white"/>
                </a:solidFill>
                <a:latin typeface="Elektra Text Pro" panose="02000503030000020004" pitchFamily="50" charset="-52"/>
              </a:rPr>
              <a:t>Участники: Барышников В.С., Елагин Д.Е., Кадников Е.В., Кадников Н.В., Томашайтис П.А.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ektra Text Pro" panose="02000503030000020004" pitchFamily="50" charset="-52"/>
                <a:ea typeface="+mn-ea"/>
                <a:cs typeface="+mn-cs"/>
              </a:rPr>
              <a:t>Научный руководитель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ektra Text Pro" panose="02000503030000020004" pitchFamily="50" charset="-52"/>
                <a:ea typeface="+mn-ea"/>
                <a:cs typeface="+mn-cs"/>
              </a:rPr>
              <a:t>: </a:t>
            </a:r>
            <a:r>
              <a:rPr lang="ru-RU" sz="1400" dirty="0">
                <a:solidFill>
                  <a:prstClr val="white"/>
                </a:solidFill>
                <a:latin typeface="Elektra Text Pro" panose="02000503030000020004" pitchFamily="50" charset="-52"/>
              </a:rPr>
              <a:t>Борисов А.Н.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lektra Text Pro" panose="02000503030000020004" pitchFamily="50" charset="-52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9501" y="6093318"/>
            <a:ext cx="384628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Elektra Text Pro"/>
              </a:rPr>
              <a:t>Самара, 2025</a:t>
            </a:r>
            <a:endParaRPr lang="ru-RU" dirty="0">
              <a:solidFill>
                <a:schemeClr val="bg1"/>
              </a:solidFill>
              <a:latin typeface="Elektra Text Pro"/>
            </a:endParaRPr>
          </a:p>
        </p:txBody>
      </p:sp>
    </p:spTree>
    <p:extLst>
      <p:ext uri="{BB962C8B-B14F-4D97-AF65-F5344CB8AC3E}">
        <p14:creationId xmlns:p14="http://schemas.microsoft.com/office/powerpoint/2010/main" val="348247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ЭКСПЕРИМЕНТАЛЬНЫЕ ИССЛЕДОВАНИЯ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7AEC7-D7DD-D1A8-BB80-3E953F7FCEAF}"/>
              </a:ext>
            </a:extLst>
          </p:cNvPr>
          <p:cNvSpPr txBox="1"/>
          <p:nvPr/>
        </p:nvSpPr>
        <p:spPr>
          <a:xfrm>
            <a:off x="678094" y="1052974"/>
            <a:ext cx="10280573" cy="23529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spc="-5" dirty="0">
                <a:solidFill>
                  <a:srgbClr val="0093CE"/>
                </a:solidFill>
                <a:ea typeface="SimSun" panose="02010600030101010101" pitchFamily="2" charset="-122"/>
              </a:rPr>
              <a:t>Основные задачи экспериментальной апробации разработанного метода</a:t>
            </a:r>
            <a:r>
              <a:rPr lang="en-US" sz="2000" spc="-5" dirty="0">
                <a:solidFill>
                  <a:srgbClr val="0093CE"/>
                </a:solidFill>
                <a:ea typeface="SimSun" panose="02010600030101010101" pitchFamily="2" charset="-122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Определение параметров алгоритма, параметров печати и условий съёмки, при которых ЦВЗ визуально приемлемо встраивается и извлекается.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Печать нескольких изделий с использованием выбранных параметров и оценка качества извлечения ЦВЗ с их поверхности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502AE-0F49-6564-F170-C5C887334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94" y="3595342"/>
            <a:ext cx="2436051" cy="2436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548743-0319-7A9F-3C98-EB05CB411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999" y="3595343"/>
            <a:ext cx="2436050" cy="24360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C1E325-1BB0-ABC5-AD5C-3829ACEBA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735" y="3585648"/>
            <a:ext cx="2436051" cy="243605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725224-7579-2678-D73D-6EF1037BE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639" y="3588368"/>
            <a:ext cx="2436051" cy="243605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8E83AD3-E504-1587-2F72-08248CAF0FC0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D4794-B363-145E-F971-FB7291E6E785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Объектно/шаблонно ориентированный заметочник, </a:t>
            </a:r>
            <a:r>
              <a:rPr lang="en-US" sz="1600" b="1" dirty="0">
                <a:solidFill>
                  <a:srgbClr val="0093CE"/>
                </a:solidFill>
              </a:rPr>
              <a:t>Negative Technologies</a:t>
            </a:r>
            <a:endParaRPr lang="ru-RU" sz="1600" b="1" dirty="0">
              <a:solidFill>
                <a:srgbClr val="0093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390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ЭКСПЕРИМЕНТАЛЬНЫЕ ИССЛЕДОВАНИЯ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11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7AEC7-D7DD-D1A8-BB80-3E953F7FCEAF}"/>
              </a:ext>
            </a:extLst>
          </p:cNvPr>
          <p:cNvSpPr txBox="1"/>
          <p:nvPr/>
        </p:nvSpPr>
        <p:spPr>
          <a:xfrm>
            <a:off x="678094" y="1052974"/>
            <a:ext cx="10280573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spc="-5" dirty="0">
                <a:ea typeface="SimSun" panose="02010600030101010101" pitchFamily="2" charset="-122"/>
              </a:rPr>
              <a:t>Качество извлечения ЦВЗ с поверхности изделий 3</a:t>
            </a:r>
            <a:r>
              <a:rPr lang="en-US" sz="2000" spc="-5" dirty="0">
                <a:ea typeface="SimSun" panose="02010600030101010101" pitchFamily="2" charset="-122"/>
              </a:rPr>
              <a:t>D-</a:t>
            </a:r>
            <a:r>
              <a:rPr lang="ru-RU" sz="2000" spc="-5" dirty="0">
                <a:ea typeface="SimSun" panose="02010600030101010101" pitchFamily="2" charset="-122"/>
              </a:rPr>
              <a:t>печати:</a:t>
            </a:r>
            <a:endParaRPr lang="en-US" sz="2000" spc="-5" dirty="0">
              <a:ea typeface="SimSun" panose="02010600030101010101" pitchFamily="2" charset="-122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757CF22-77B4-356B-A8B2-6103C217AD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953" r="-7953"/>
          <a:stretch/>
        </p:blipFill>
        <p:spPr>
          <a:xfrm>
            <a:off x="6872054" y="1696218"/>
            <a:ext cx="2481270" cy="213978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BF315A7-3DD5-7CC2-DB5D-9BC17869CC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953" r="-7953"/>
          <a:stretch/>
        </p:blipFill>
        <p:spPr>
          <a:xfrm>
            <a:off x="6872053" y="3976808"/>
            <a:ext cx="2510066" cy="216461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A848B95-1128-5A01-D73D-9B095922D0D8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DB5AC8B-F14B-E639-0C6A-11CE33A27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14129"/>
              </p:ext>
            </p:extLst>
          </p:nvPr>
        </p:nvGraphicFramePr>
        <p:xfrm>
          <a:off x="716401" y="2168180"/>
          <a:ext cx="6155652" cy="32848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2709">
                  <a:extLst>
                    <a:ext uri="{9D8B030D-6E8A-4147-A177-3AD203B41FA5}">
                      <a16:colId xmlns:a16="http://schemas.microsoft.com/office/drawing/2014/main" val="276543630"/>
                    </a:ext>
                  </a:extLst>
                </a:gridCol>
                <a:gridCol w="1158622">
                  <a:extLst>
                    <a:ext uri="{9D8B030D-6E8A-4147-A177-3AD203B41FA5}">
                      <a16:colId xmlns:a16="http://schemas.microsoft.com/office/drawing/2014/main" val="3018002447"/>
                    </a:ext>
                  </a:extLst>
                </a:gridCol>
                <a:gridCol w="1074957">
                  <a:extLst>
                    <a:ext uri="{9D8B030D-6E8A-4147-A177-3AD203B41FA5}">
                      <a16:colId xmlns:a16="http://schemas.microsoft.com/office/drawing/2014/main" val="3762816906"/>
                    </a:ext>
                  </a:extLst>
                </a:gridCol>
                <a:gridCol w="1324682">
                  <a:extLst>
                    <a:ext uri="{9D8B030D-6E8A-4147-A177-3AD203B41FA5}">
                      <a16:colId xmlns:a16="http://schemas.microsoft.com/office/drawing/2014/main" val="979231136"/>
                    </a:ext>
                  </a:extLst>
                </a:gridCol>
                <a:gridCol w="1324682">
                  <a:extLst>
                    <a:ext uri="{9D8B030D-6E8A-4147-A177-3AD203B41FA5}">
                      <a16:colId xmlns:a16="http://schemas.microsoft.com/office/drawing/2014/main" val="2446809815"/>
                    </a:ext>
                  </a:extLst>
                </a:gridCol>
              </a:tblGrid>
              <a:tr h="109494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effectLst/>
                        </a:rPr>
                        <a:t>ЦВЗ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effectLst/>
                        </a:rPr>
                        <a:t>Высота слоя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effectLst/>
                        </a:rPr>
                        <a:t>Ширина линии</a:t>
                      </a:r>
                      <a:endParaRPr lang="ru-RU" sz="1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SSIM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CC</a:t>
                      </a:r>
                      <a:endParaRPr lang="ru-RU" sz="1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110105"/>
                  </a:ext>
                </a:extLst>
              </a:tr>
              <a:tr h="547473"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diamond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,</a:t>
                      </a:r>
                      <a:r>
                        <a:rPr lang="ru-RU" sz="1800" dirty="0">
                          <a:effectLst/>
                        </a:rPr>
                        <a:t>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,</a:t>
                      </a:r>
                      <a:r>
                        <a:rPr lang="ru-RU" sz="1800">
                          <a:effectLst/>
                        </a:rPr>
                        <a:t>5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,</a:t>
                      </a:r>
                      <a:r>
                        <a:rPr lang="ru-RU" sz="1800" dirty="0">
                          <a:effectLst/>
                        </a:rPr>
                        <a:t>951</a:t>
                      </a:r>
                      <a:r>
                        <a:rPr lang="en-US" sz="1800" dirty="0">
                          <a:effectLst/>
                        </a:rPr>
                        <a:t>9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,</a:t>
                      </a:r>
                      <a:r>
                        <a:rPr lang="ru-RU" sz="1800">
                          <a:effectLst/>
                        </a:rPr>
                        <a:t>9026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93453953"/>
                  </a:ext>
                </a:extLst>
              </a:tr>
              <a:tr h="547473"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circle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,</a:t>
                      </a:r>
                      <a:r>
                        <a:rPr lang="ru-RU" sz="1800">
                          <a:effectLst/>
                        </a:rPr>
                        <a:t>4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,</a:t>
                      </a:r>
                      <a:r>
                        <a:rPr lang="ru-RU" sz="1800">
                          <a:effectLst/>
                        </a:rPr>
                        <a:t>4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,</a:t>
                      </a:r>
                      <a:r>
                        <a:rPr lang="ru-RU" sz="1800">
                          <a:effectLst/>
                        </a:rPr>
                        <a:t>9185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,</a:t>
                      </a:r>
                      <a:r>
                        <a:rPr lang="ru-RU" sz="1800">
                          <a:effectLst/>
                        </a:rPr>
                        <a:t>893</a:t>
                      </a:r>
                      <a:r>
                        <a:rPr lang="en-US" sz="1800">
                          <a:effectLst/>
                        </a:rPr>
                        <a:t>2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72338616"/>
                  </a:ext>
                </a:extLst>
              </a:tr>
              <a:tr h="547473"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heart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,</a:t>
                      </a:r>
                      <a:r>
                        <a:rPr lang="ru-RU" sz="1800">
                          <a:effectLst/>
                        </a:rPr>
                        <a:t>4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,</a:t>
                      </a:r>
                      <a:r>
                        <a:rPr lang="ru-RU" sz="1800" dirty="0">
                          <a:effectLst/>
                        </a:rPr>
                        <a:t>4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,</a:t>
                      </a:r>
                      <a:r>
                        <a:rPr lang="ru-RU" sz="1800">
                          <a:effectLst/>
                        </a:rPr>
                        <a:t>9162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,</a:t>
                      </a:r>
                      <a:r>
                        <a:rPr lang="ru-RU" sz="1800">
                          <a:effectLst/>
                        </a:rPr>
                        <a:t>8817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51504390"/>
                  </a:ext>
                </a:extLst>
              </a:tr>
              <a:tr h="547473"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arrow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,</a:t>
                      </a:r>
                      <a:r>
                        <a:rPr lang="ru-RU" sz="1800">
                          <a:effectLst/>
                        </a:rPr>
                        <a:t>4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0</a:t>
                      </a:r>
                      <a:r>
                        <a:rPr lang="en-US" sz="1800">
                          <a:effectLst/>
                        </a:rPr>
                        <a:t>,</a:t>
                      </a:r>
                      <a:r>
                        <a:rPr lang="ru-RU" sz="1800">
                          <a:effectLst/>
                        </a:rPr>
                        <a:t>4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,</a:t>
                      </a:r>
                      <a:r>
                        <a:rPr lang="ru-RU" sz="1800" dirty="0">
                          <a:effectLst/>
                        </a:rPr>
                        <a:t>911</a:t>
                      </a:r>
                      <a:r>
                        <a:rPr lang="en-US" sz="1800" dirty="0">
                          <a:effectLst/>
                        </a:rPr>
                        <a:t>5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,</a:t>
                      </a:r>
                      <a:r>
                        <a:rPr lang="ru-RU" sz="1800" dirty="0">
                          <a:effectLst/>
                        </a:rPr>
                        <a:t>875</a:t>
                      </a:r>
                      <a:r>
                        <a:rPr lang="en-US" sz="1800" dirty="0">
                          <a:effectLst/>
                        </a:rPr>
                        <a:t>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83584894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F54AB3-8C3E-B21A-E4F1-D44B78AD7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324" y="2740707"/>
            <a:ext cx="2139781" cy="2139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2E255-8E2C-5525-5520-08DB75E7B751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Объектно/шаблонно ориентированный заметочник, </a:t>
            </a:r>
            <a:r>
              <a:rPr lang="en-US" sz="1600" b="1" dirty="0">
                <a:solidFill>
                  <a:srgbClr val="0093CE"/>
                </a:solidFill>
              </a:rPr>
              <a:t>Negative Technologies</a:t>
            </a:r>
            <a:endParaRPr lang="ru-RU" sz="1600" b="1" dirty="0">
              <a:solidFill>
                <a:srgbClr val="0093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49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7AEC7-D7DD-D1A8-BB80-3E953F7FCEAF}"/>
              </a:ext>
            </a:extLst>
          </p:cNvPr>
          <p:cNvSpPr txBox="1"/>
          <p:nvPr/>
        </p:nvSpPr>
        <p:spPr>
          <a:xfrm>
            <a:off x="678094" y="1052974"/>
            <a:ext cx="10280573" cy="37379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spc="-5" dirty="0">
                <a:solidFill>
                  <a:srgbClr val="0093CE"/>
                </a:solidFill>
                <a:ea typeface="SimSun" panose="02010600030101010101" pitchFamily="2" charset="-122"/>
              </a:rPr>
              <a:t>Результаты проведённого исследования</a:t>
            </a:r>
            <a:r>
              <a:rPr lang="en-US" sz="2000" spc="-5" dirty="0">
                <a:solidFill>
                  <a:srgbClr val="0093CE"/>
                </a:solidFill>
                <a:ea typeface="SimSun" panose="02010600030101010101" pitchFamily="2" charset="-122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Разработан метод защиты изделий 3</a:t>
            </a:r>
            <a:r>
              <a:rPr lang="en-US" sz="2000" spc="-5" dirty="0">
                <a:ea typeface="SimSun" panose="02010600030101010101" pitchFamily="2" charset="-122"/>
              </a:rPr>
              <a:t>D-</a:t>
            </a:r>
            <a:r>
              <a:rPr lang="ru-RU" sz="2000" spc="-5" dirty="0">
                <a:ea typeface="SimSun" panose="02010600030101010101" pitchFamily="2" charset="-122"/>
              </a:rPr>
              <a:t>печати от несанкционированного копирования путём встраивания ЦВЗ в их поверхностный слой.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Определены допустимые параметры предложенного метода, параметры печати и условия съёмки поверхности изделия 3</a:t>
            </a:r>
            <a:r>
              <a:rPr lang="en-US" sz="2000" spc="-5" dirty="0">
                <a:ea typeface="SimSun" panose="02010600030101010101" pitchFamily="2" charset="-122"/>
              </a:rPr>
              <a:t>D-</a:t>
            </a:r>
            <a:r>
              <a:rPr lang="ru-RU" sz="2000" spc="-5" dirty="0">
                <a:ea typeface="SimSun" panose="02010600030101010101" pitchFamily="2" charset="-122"/>
              </a:rPr>
              <a:t>печати с ЦВЗ, позволяющие применять разработанный метод на практике.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Продемонстрирована возможность применения разработанного метода для защиты изделий 3</a:t>
            </a:r>
            <a:r>
              <a:rPr lang="en-US" sz="2000" spc="-5" dirty="0">
                <a:ea typeface="SimSun" panose="02010600030101010101" pitchFamily="2" charset="-122"/>
              </a:rPr>
              <a:t>D-</a:t>
            </a:r>
            <a:r>
              <a:rPr lang="ru-RU" sz="2000" spc="-5" dirty="0">
                <a:ea typeface="SimSun" panose="02010600030101010101" pitchFamily="2" charset="-122"/>
              </a:rPr>
              <a:t>печати от несанкционированного копирования.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C5785D-E65B-DCD8-F0F3-7AF56E7C88F5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2B2D0-B095-43F1-9AA1-6792EFFB8E88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Объектно/шаблонно ориентированный заметочник, </a:t>
            </a:r>
            <a:r>
              <a:rPr lang="en-US" sz="1600" b="1" dirty="0">
                <a:solidFill>
                  <a:srgbClr val="0093CE"/>
                </a:solidFill>
              </a:rPr>
              <a:t>Negative Technologies</a:t>
            </a:r>
            <a:endParaRPr lang="ru-RU" sz="1600" b="1" dirty="0">
              <a:solidFill>
                <a:srgbClr val="0093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65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9546E-3D04-7140-3782-756494C51701}"/>
              </a:ext>
            </a:extLst>
          </p:cNvPr>
          <p:cNvSpPr txBox="1"/>
          <p:nvPr/>
        </p:nvSpPr>
        <p:spPr>
          <a:xfrm>
            <a:off x="6627734" y="2613399"/>
            <a:ext cx="3831772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ektra Text Pro" panose="02000503030000020004" pitchFamily="50" charset="-52"/>
                <a:ea typeface="+mn-ea"/>
                <a:cs typeface="+mn-cs"/>
              </a:rPr>
              <a:t>БЛАГОДАРЮ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ektra Text Pro" panose="02000503030000020004" pitchFamily="50" charset="-52"/>
                <a:ea typeface="+mn-ea"/>
                <a:cs typeface="+mn-cs"/>
              </a:rPr>
              <a:t>ЗА ВНИМАНИЕ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E27BC-0922-5CFB-CD0C-F5C0E1AED1AC}"/>
              </a:ext>
            </a:extLst>
          </p:cNvPr>
          <p:cNvSpPr txBox="1"/>
          <p:nvPr/>
        </p:nvSpPr>
        <p:spPr>
          <a:xfrm>
            <a:off x="6620477" y="4563597"/>
            <a:ext cx="3846286" cy="73866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prstClr val="white"/>
                </a:solidFill>
                <a:latin typeface="Elektra Text Pro" panose="02000503030000020004" pitchFamily="50" charset="-52"/>
              </a:rPr>
              <a:t>Томашайтис Павел Андреевич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ektra Text Pro" panose="02000503030000020004" pitchFamily="50" charset="-52"/>
                <a:ea typeface="+mn-ea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ektra Text Pro" panose="02000503030000020004" pitchFamily="50" charset="-52"/>
                <a:ea typeface="+mn-ea"/>
                <a:cs typeface="+mn-cs"/>
              </a:rPr>
              <a:t>8-939-752-29-15,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lektra Text Pro" panose="02000503030000020004" pitchFamily="50" charset="-52"/>
                <a:ea typeface="+mn-ea"/>
                <a:cs typeface="+mn-cs"/>
              </a:rPr>
              <a:t>tomashaytis@gmail.com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lektra Text Pro" panose="02000503030000020004" pitchFamily="50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24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МЕТОД СЧИТЫВАНИЯ ЦВЗ С ПОВЕРХНОСТИ ИЗДЕЛИЯ </a:t>
            </a:r>
            <a:r>
              <a:rPr lang="en-US" dirty="0">
                <a:solidFill>
                  <a:schemeClr val="bg1"/>
                </a:solidFill>
              </a:rPr>
              <a:t>3D-</a:t>
            </a:r>
            <a:r>
              <a:rPr lang="ru-RU" dirty="0">
                <a:solidFill>
                  <a:schemeClr val="bg1"/>
                </a:solidFill>
              </a:rPr>
              <a:t>ПЕЧАТИ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7AEC7-D7DD-D1A8-BB80-3E953F7FCEAF}"/>
              </a:ext>
            </a:extLst>
          </p:cNvPr>
          <p:cNvSpPr txBox="1"/>
          <p:nvPr/>
        </p:nvSpPr>
        <p:spPr>
          <a:xfrm>
            <a:off x="678094" y="1052974"/>
            <a:ext cx="10280573" cy="1429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spc="-5" dirty="0">
                <a:ea typeface="SimSun" panose="02010600030101010101" pitchFamily="2" charset="-122"/>
              </a:rPr>
              <a:t>Этапы восстановления неинформативных разрывов фаз</a:t>
            </a:r>
            <a:r>
              <a:rPr lang="en-US" sz="2000" spc="-5" dirty="0">
                <a:ea typeface="SimSun" panose="02010600030101010101" pitchFamily="2" charset="-122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Восстановление разрывов линий разрыва фаз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Восстановление неинформативных разрывов фаз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ED6B4-6E30-83BE-5B58-F49DC88B8679}"/>
              </a:ext>
            </a:extLst>
          </p:cNvPr>
          <p:cNvSpPr txBox="1"/>
          <p:nvPr/>
        </p:nvSpPr>
        <p:spPr>
          <a:xfrm>
            <a:off x="678094" y="4937351"/>
            <a:ext cx="467345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000" spc="-5" dirty="0">
                <a:ea typeface="SimSun" panose="02010600030101010101" pitchFamily="2" charset="-122"/>
              </a:rPr>
              <a:t>Восстановление разрывов линий разрыва фаз</a:t>
            </a:r>
            <a:endParaRPr lang="en-US" sz="2000" spc="-5" dirty="0">
              <a:ea typeface="SimSu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15FD2-66A0-0BB9-5BA5-D44B899837B3}"/>
              </a:ext>
            </a:extLst>
          </p:cNvPr>
          <p:cNvSpPr txBox="1"/>
          <p:nvPr/>
        </p:nvSpPr>
        <p:spPr>
          <a:xfrm>
            <a:off x="6528042" y="4923294"/>
            <a:ext cx="456503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000" spc="-5" dirty="0">
                <a:ea typeface="SimSun" panose="02010600030101010101" pitchFamily="2" charset="-122"/>
              </a:rPr>
              <a:t>Восстановление разрывов фаз</a:t>
            </a:r>
            <a:endParaRPr lang="en-US" sz="2000" spc="-5" dirty="0">
              <a:ea typeface="SimSun" panose="02010600030101010101" pitchFamily="2" charset="-12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97343-55E6-8A31-0830-E1F305298F65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FF53C6-0256-0DA1-0DBC-82FD6DBBC701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Защита изделий FDM-печати за счёт изменения траектории нанесения поверхностного слоя</a:t>
            </a:r>
            <a:r>
              <a:rPr lang="en-US" sz="1600" b="1" dirty="0">
                <a:solidFill>
                  <a:srgbClr val="0093CE"/>
                </a:solidFill>
              </a:rPr>
              <a:t>,</a:t>
            </a:r>
            <a:r>
              <a:rPr lang="ru-RU" sz="1600" b="1" dirty="0">
                <a:solidFill>
                  <a:srgbClr val="0093CE"/>
                </a:solidFill>
              </a:rPr>
              <a:t> П.А. Томашайтис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098410-93F3-DBD7-CDF5-CFBC9926EB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400" y="2707738"/>
            <a:ext cx="2189680" cy="21896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037D3AA-5CC0-396C-7C7E-34DD4215CB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2" y="2698601"/>
            <a:ext cx="2189680" cy="218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32C96CF-92EE-9E08-D477-1A3AEDA834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5"/>
          <a:stretch/>
        </p:blipFill>
        <p:spPr bwMode="auto">
          <a:xfrm>
            <a:off x="786510" y="2698601"/>
            <a:ext cx="2189680" cy="21896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02100A2-C357-140A-D65C-B40C777FA3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"/>
          <a:stretch/>
        </p:blipFill>
        <p:spPr bwMode="auto">
          <a:xfrm>
            <a:off x="3161868" y="2700135"/>
            <a:ext cx="2189680" cy="21896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960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8094" y="1052974"/>
            <a:ext cx="10896771" cy="5122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093CE"/>
                </a:solidFill>
              </a:rPr>
              <a:t>Приложения-заметочники </a:t>
            </a:r>
            <a:r>
              <a:rPr lang="ru-RU" sz="2000" dirty="0">
                <a:solidFill>
                  <a:prstClr val="black"/>
                </a:solidFill>
              </a:rPr>
              <a:t>– специальные программы, предназначенные для упрощения ведения заметок пользователем.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prstClr val="black"/>
                </a:solidFill>
              </a:rPr>
              <a:t>Причины, из за которых люди пользуются заметочниками</a:t>
            </a:r>
            <a:r>
              <a:rPr lang="en-US" sz="2000" dirty="0">
                <a:solidFill>
                  <a:prstClr val="black"/>
                </a:solidFill>
              </a:rPr>
              <a:t>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prstClr val="black"/>
                </a:solidFill>
              </a:rPr>
              <a:t>Возможность сохранения идей в любое время.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prstClr val="black"/>
                </a:solidFill>
              </a:rPr>
              <a:t>Стилизация заметок.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prstClr val="black"/>
                </a:solidFill>
              </a:rPr>
              <a:t>Множество полезных функций для работы с заметками.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prstClr val="black"/>
                </a:solidFill>
              </a:rPr>
              <a:t>Шаблонизация заметок.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prstClr val="black"/>
                </a:solidFill>
              </a:rPr>
              <a:t>Синхронизация между устройствами.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000" dirty="0">
                <a:solidFill>
                  <a:prstClr val="black"/>
                </a:solidFill>
              </a:rPr>
              <a:t>Гибкая настройка, плагины, темы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  <a:endParaRPr lang="ru-RU" sz="20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ru-RU" sz="20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ВВЕДЕНИЕ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A04AAD-95F7-4896-A241-2D64A060511D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9D246-7CC0-D109-846D-CD68299A1901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Объектно/шаблонно ориентированный заметочник, </a:t>
            </a:r>
            <a:r>
              <a:rPr lang="en-US" sz="1600" b="1" dirty="0">
                <a:solidFill>
                  <a:srgbClr val="0093CE"/>
                </a:solidFill>
              </a:rPr>
              <a:t>Negative Technologies</a:t>
            </a:r>
            <a:endParaRPr lang="ru-RU" sz="1600" b="1" dirty="0">
              <a:solidFill>
                <a:srgbClr val="0093CE"/>
              </a:solidFill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96E8D57-A15D-53AF-62D3-97B31ED4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465" y="3024436"/>
            <a:ext cx="1857707" cy="64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2EB851-BEBD-11CD-5D28-BF26A65DDB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784" y="3670702"/>
            <a:ext cx="2458423" cy="772648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F812702-7A5B-5A37-DC00-D2952585BC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920" t="20153" r="22475" b="23772"/>
          <a:stretch>
            <a:fillRect/>
          </a:stretch>
        </p:blipFill>
        <p:spPr>
          <a:xfrm>
            <a:off x="7642465" y="4443350"/>
            <a:ext cx="1702452" cy="84426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F1F00E5-0BA4-4126-DD31-21787237AA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3972"/>
          <a:stretch>
            <a:fillRect/>
          </a:stretch>
        </p:blipFill>
        <p:spPr>
          <a:xfrm>
            <a:off x="9521539" y="5268277"/>
            <a:ext cx="1584220" cy="59235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C309562-7C56-2C93-7964-C798D7F3C3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277" t="6120" r="23380" b="36556"/>
          <a:stretch>
            <a:fillRect/>
          </a:stretch>
        </p:blipFill>
        <p:spPr>
          <a:xfrm>
            <a:off x="9020784" y="5268277"/>
            <a:ext cx="599671" cy="6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8094" y="1052974"/>
            <a:ext cx="10896771" cy="50210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0093CE"/>
                </a:solidFill>
              </a:rPr>
              <a:t>Цель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разработать шаблонно-ориентированный заметочник</a:t>
            </a:r>
            <a:r>
              <a:rPr lang="en-US" sz="2400" dirty="0"/>
              <a:t> c </a:t>
            </a:r>
            <a:r>
              <a:rPr lang="ru-RU" sz="2400" dirty="0"/>
              <a:t>удобным </a:t>
            </a:r>
            <a:r>
              <a:rPr lang="en-US" sz="2400" dirty="0"/>
              <a:t>UI</a:t>
            </a:r>
            <a:r>
              <a:rPr lang="ru-RU" sz="2400" dirty="0"/>
              <a:t>, базовыми функциями работы с заметками и возможностью работы с шаблонами.</a:t>
            </a:r>
            <a:r>
              <a:rPr lang="en-US" sz="2400" dirty="0"/>
              <a:t>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0093CE"/>
                </a:solidFill>
              </a:rPr>
              <a:t>Задачи: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prstClr val="black"/>
                </a:solidFill>
              </a:rPr>
              <a:t>Изучение принципов работы других приложений-заметочников.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prstClr val="black"/>
                </a:solidFill>
              </a:rPr>
              <a:t>Разработка прототипа приложения с поддержкой минимальных функций.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prstClr val="black"/>
                </a:solidFill>
              </a:rPr>
              <a:t>Разработка текстового движка, как основы приложения.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prstClr val="black"/>
                </a:solidFill>
              </a:rPr>
              <a:t>Встраивание текстового движка в приложение.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prstClr val="black"/>
                </a:solidFill>
              </a:rPr>
              <a:t>Добавление шаблонов, подключение базы данных.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prstClr val="black"/>
                </a:solidFill>
              </a:rPr>
              <a:t>Добавление продвинутого функционала в движок и в само приложение.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ЦЕЛИ И ЗАДАЧИ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B5D0F1-9E67-3A85-9803-6E1D2EC29B3B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B02C3-8DD5-BD6F-C13C-7FB749B3E95F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Объектно/шаблонно ориентированный заметочник, </a:t>
            </a:r>
            <a:r>
              <a:rPr lang="en-US" sz="1600" b="1" dirty="0">
                <a:solidFill>
                  <a:srgbClr val="0093CE"/>
                </a:solidFill>
              </a:rPr>
              <a:t>Negative Technologies</a:t>
            </a:r>
            <a:endParaRPr lang="ru-RU" sz="1600" b="1" dirty="0">
              <a:solidFill>
                <a:srgbClr val="0093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46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F830C5-CA2F-C192-AA2B-69D40111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044FF3-1785-AAFD-E83E-8A45A199685F}"/>
              </a:ext>
            </a:extLst>
          </p:cNvPr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РАСПРЕДЕЛЕНИЕ РАБОТ ПО УЧАСТНИКАМ КОМАНДЫ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7EEA4-244E-5A40-37ED-632FCB9D6A0A}"/>
              </a:ext>
            </a:extLst>
          </p:cNvPr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02D84EE-AE66-21DF-A65B-96962C2B2859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A079C-42D4-49E0-9781-9E66C4C02F78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Объектно/шаблонно ориентированный заметочник, </a:t>
            </a:r>
            <a:r>
              <a:rPr lang="en-US" sz="1600" b="1" dirty="0">
                <a:solidFill>
                  <a:srgbClr val="0093CE"/>
                </a:solidFill>
              </a:rPr>
              <a:t>Negative Technologies</a:t>
            </a:r>
            <a:endParaRPr lang="ru-RU" sz="1600" b="1" dirty="0">
              <a:solidFill>
                <a:srgbClr val="0093CE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A9EFFA9-4B67-4327-4256-F088FEB95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31773"/>
              </p:ext>
            </p:extLst>
          </p:nvPr>
        </p:nvGraphicFramePr>
        <p:xfrm>
          <a:off x="659255" y="1052970"/>
          <a:ext cx="10963445" cy="512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689">
                  <a:extLst>
                    <a:ext uri="{9D8B030D-6E8A-4147-A177-3AD203B41FA5}">
                      <a16:colId xmlns:a16="http://schemas.microsoft.com/office/drawing/2014/main" val="738736299"/>
                    </a:ext>
                  </a:extLst>
                </a:gridCol>
                <a:gridCol w="2192689">
                  <a:extLst>
                    <a:ext uri="{9D8B030D-6E8A-4147-A177-3AD203B41FA5}">
                      <a16:colId xmlns:a16="http://schemas.microsoft.com/office/drawing/2014/main" val="1535143222"/>
                    </a:ext>
                  </a:extLst>
                </a:gridCol>
                <a:gridCol w="2192689">
                  <a:extLst>
                    <a:ext uri="{9D8B030D-6E8A-4147-A177-3AD203B41FA5}">
                      <a16:colId xmlns:a16="http://schemas.microsoft.com/office/drawing/2014/main" val="2715157011"/>
                    </a:ext>
                  </a:extLst>
                </a:gridCol>
                <a:gridCol w="2192689">
                  <a:extLst>
                    <a:ext uri="{9D8B030D-6E8A-4147-A177-3AD203B41FA5}">
                      <a16:colId xmlns:a16="http://schemas.microsoft.com/office/drawing/2014/main" val="4202459892"/>
                    </a:ext>
                  </a:extLst>
                </a:gridCol>
                <a:gridCol w="2192689">
                  <a:extLst>
                    <a:ext uri="{9D8B030D-6E8A-4147-A177-3AD203B41FA5}">
                      <a16:colId xmlns:a16="http://schemas.microsoft.com/office/drawing/2014/main" val="3106238671"/>
                    </a:ext>
                  </a:extLst>
                </a:gridCol>
              </a:tblGrid>
              <a:tr h="825154">
                <a:tc>
                  <a:txBody>
                    <a:bodyPr/>
                    <a:lstStyle/>
                    <a:p>
                      <a:r>
                        <a:rPr lang="ru-RU" dirty="0"/>
                        <a:t>Томашайтис П.А.</a:t>
                      </a:r>
                      <a:br>
                        <a:rPr lang="ru-RU" dirty="0"/>
                      </a:br>
                      <a:r>
                        <a:rPr lang="ru-RU" dirty="0"/>
                        <a:t>(</a:t>
                      </a:r>
                      <a:r>
                        <a:rPr lang="en-US" dirty="0"/>
                        <a:t>Product Owner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Елагин Д.Е.</a:t>
                      </a:r>
                    </a:p>
                    <a:p>
                      <a:r>
                        <a:rPr lang="ru-RU" dirty="0"/>
                        <a:t>(</a:t>
                      </a:r>
                      <a:r>
                        <a:rPr lang="en-US" dirty="0"/>
                        <a:t>Scrum Master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Барышников В.С.</a:t>
                      </a:r>
                    </a:p>
                    <a:p>
                      <a:r>
                        <a:rPr lang="ru-RU" dirty="0"/>
                        <a:t>(</a:t>
                      </a:r>
                      <a:r>
                        <a:rPr lang="en-US" dirty="0"/>
                        <a:t>Developer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Кадников Е.В.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(</a:t>
                      </a:r>
                      <a:r>
                        <a:rPr lang="en-US" dirty="0"/>
                        <a:t>Developer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Кадников Н.В.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(</a:t>
                      </a:r>
                      <a:r>
                        <a:rPr lang="en-US" dirty="0"/>
                        <a:t>Developer</a:t>
                      </a:r>
                      <a:r>
                        <a:rPr lang="ru-R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93843"/>
                  </a:ext>
                </a:extLst>
              </a:tr>
              <a:tr h="825154">
                <a:tc>
                  <a:txBody>
                    <a:bodyPr/>
                    <a:lstStyle/>
                    <a:p>
                      <a:r>
                        <a:rPr lang="ru-RU" dirty="0"/>
                        <a:t>Отчётность по проекту и общение с заказчиком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Механизм выбора базы знаний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Проектирование схемы БД </a:t>
                      </a:r>
                      <a:r>
                        <a:rPr lang="en-US" dirty="0"/>
                        <a:t>SQLite </a:t>
                      </a:r>
                      <a:r>
                        <a:rPr lang="ru-RU" dirty="0"/>
                        <a:t>для приложения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Функция поиска по именам файлов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Поиск по содержимому заметки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820663"/>
                  </a:ext>
                </a:extLst>
              </a:tr>
              <a:tr h="825154">
                <a:tc>
                  <a:txBody>
                    <a:bodyPr/>
                    <a:lstStyle/>
                    <a:p>
                      <a:r>
                        <a:rPr lang="ru-RU" dirty="0"/>
                        <a:t>Проектирование графического интерфейса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Реализация обработки ошибок в приложении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Реализация сервиса </a:t>
                      </a:r>
                      <a:r>
                        <a:rPr lang="ru-RU" dirty="0"/>
                        <a:t>для работы с файловой системой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Многовкладочный режим работы в приложении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Реализация подсистемы шифрования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97592"/>
                  </a:ext>
                </a:extLst>
              </a:tr>
              <a:tr h="825154">
                <a:tc>
                  <a:txBody>
                    <a:bodyPr/>
                    <a:lstStyle/>
                    <a:p>
                      <a:r>
                        <a:rPr lang="ru-RU" dirty="0"/>
                        <a:t>Разработка текстового движка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Проверка базы знаний при входе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Реализация сервиса для работы с БД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Базовые операции с файлами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Создание </a:t>
                      </a:r>
                      <a:r>
                        <a:rPr lang="en-US" dirty="0"/>
                        <a:t>UI </a:t>
                      </a:r>
                      <a:r>
                        <a:rPr lang="ru-RU" dirty="0"/>
                        <a:t>для шифрования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13441"/>
                  </a:ext>
                </a:extLst>
              </a:tr>
              <a:tr h="825154">
                <a:tc>
                  <a:txBody>
                    <a:bodyPr/>
                    <a:lstStyle/>
                    <a:p>
                      <a:r>
                        <a:rPr lang="ru-RU" dirty="0"/>
                        <a:t>Встраивание текстового движка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Рефакторинг кода на </a:t>
                      </a:r>
                      <a:r>
                        <a:rPr lang="en-US" dirty="0"/>
                        <a:t>Java</a:t>
                      </a:r>
                      <a:r>
                        <a:rPr lang="ru-RU" dirty="0"/>
                        <a:t>, ревью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Рефакторинг кода на </a:t>
                      </a:r>
                      <a:r>
                        <a:rPr lang="en-US" dirty="0"/>
                        <a:t>Java</a:t>
                      </a:r>
                      <a:r>
                        <a:rPr lang="ru-RU" dirty="0"/>
                        <a:t>, ревью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Создание панели настроек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Переключение тем в приложении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86726"/>
                  </a:ext>
                </a:extLst>
              </a:tr>
              <a:tr h="825154">
                <a:tc>
                  <a:txBody>
                    <a:bodyPr/>
                    <a:lstStyle/>
                    <a:p>
                      <a:r>
                        <a:rPr lang="ru-RU" dirty="0"/>
                        <a:t>Поиск по файлам, панель стилизации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Работа с </a:t>
                      </a:r>
                      <a:r>
                        <a:rPr lang="en-US" dirty="0"/>
                        <a:t>Markdown, </a:t>
                      </a:r>
                      <a:r>
                        <a:rPr lang="ru-RU" dirty="0"/>
                        <a:t>вставка сниппетов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Инициализация базы знаний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Улучшение методов шифрования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Сохранение состояния вкладок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416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43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МЕТОД ВСТРАИВАНИЯ ЦВЗ НА ПОВЕРХНОСТЬ ИЗДЕЛИЯ </a:t>
            </a:r>
            <a:r>
              <a:rPr lang="en-US" dirty="0">
                <a:solidFill>
                  <a:schemeClr val="bg1"/>
                </a:solidFill>
              </a:rPr>
              <a:t>3D-</a:t>
            </a:r>
            <a:r>
              <a:rPr lang="ru-RU" dirty="0">
                <a:solidFill>
                  <a:schemeClr val="bg1"/>
                </a:solidFill>
              </a:rPr>
              <a:t>ПЕЧАТИ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7AEC7-D7DD-D1A8-BB80-3E953F7FCEAF}"/>
              </a:ext>
            </a:extLst>
          </p:cNvPr>
          <p:cNvSpPr txBox="1"/>
          <p:nvPr/>
        </p:nvSpPr>
        <p:spPr>
          <a:xfrm>
            <a:off x="678094" y="1052974"/>
            <a:ext cx="10896771" cy="4191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spc="-5" dirty="0">
                <a:solidFill>
                  <a:srgbClr val="0093CE"/>
                </a:solidFill>
                <a:ea typeface="SimSun" panose="02010600030101010101" pitchFamily="2" charset="-122"/>
              </a:rPr>
              <a:t>Идея разработанного метода </a:t>
            </a:r>
            <a:r>
              <a:rPr lang="ru-RU" sz="2000" spc="-5" dirty="0">
                <a:ea typeface="SimSun" panose="02010600030101010101" pitchFamily="2" charset="-122"/>
              </a:rPr>
              <a:t>–</a:t>
            </a:r>
            <a:r>
              <a:rPr lang="ru-RU" sz="2000" spc="-5" dirty="0">
                <a:solidFill>
                  <a:srgbClr val="0093CE"/>
                </a:solidFill>
                <a:ea typeface="SimSun" panose="02010600030101010101" pitchFamily="2" charset="-122"/>
              </a:rPr>
              <a:t> </a:t>
            </a:r>
            <a:r>
              <a:rPr lang="ru-RU" sz="2000" spc="-5" dirty="0">
                <a:ea typeface="SimSun" panose="02010600030101010101" pitchFamily="2" charset="-122"/>
              </a:rPr>
              <a:t>управляемое отклонение траектории линий в определённой области, форма которой задана бинарным изображением с ЦВЗ. </a:t>
            </a:r>
          </a:p>
          <a:p>
            <a:pPr>
              <a:lnSpc>
                <a:spcPct val="150000"/>
              </a:lnSpc>
            </a:pPr>
            <a:endParaRPr lang="ru-RU" sz="2000" spc="-5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ru-RU" sz="2000" spc="-5" dirty="0">
                <a:solidFill>
                  <a:srgbClr val="0093CE"/>
                </a:solidFill>
                <a:ea typeface="SimSun" panose="02010600030101010101" pitchFamily="2" charset="-122"/>
              </a:rPr>
              <a:t>Этапы работы алгоритма нанесения ЦВЗ на поверхность изделия: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Преобразование команд в формате G-code в векторные линии.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Сопоставление векторной системы координат линий и растровой системы координат бинарного изображения с ЦВЗ.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Смещение линий внутри области с ЦВЗ</a:t>
            </a:r>
            <a:r>
              <a:rPr lang="en-US" sz="2000" spc="-5" dirty="0">
                <a:ea typeface="SimSun" panose="02010600030101010101" pitchFamily="2" charset="-122"/>
              </a:rPr>
              <a:t>.</a:t>
            </a:r>
            <a:endParaRPr lang="ru-RU" sz="2000" spc="-5" dirty="0">
              <a:ea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Преобразование линий в команды в формате G-code и их встраивание в исходный файл</a:t>
            </a:r>
            <a:r>
              <a:rPr lang="en-US" sz="2000" spc="-5" dirty="0">
                <a:ea typeface="SimSun" panose="02010600030101010101" pitchFamily="2" charset="-122"/>
              </a:rPr>
              <a:t>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053785-7D9C-AD84-F5FD-355C274C4E84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D7124-51A1-5EA4-69CF-DBF30F1FC674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Объектно/шаблонно ориентированный заметочник, </a:t>
            </a:r>
            <a:r>
              <a:rPr lang="en-US" sz="1600" b="1" dirty="0">
                <a:solidFill>
                  <a:srgbClr val="0093CE"/>
                </a:solidFill>
              </a:rPr>
              <a:t>Negative Technologies</a:t>
            </a:r>
            <a:endParaRPr lang="ru-RU" sz="1600" b="1" dirty="0">
              <a:solidFill>
                <a:srgbClr val="0093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0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МЕТОД ВСТРАИВАНИЯ ЦВЗ НА ПОВЕРХНОСТЬ ИЗДЕЛИЯ </a:t>
            </a:r>
            <a:r>
              <a:rPr lang="en-US" dirty="0">
                <a:solidFill>
                  <a:schemeClr val="bg1"/>
                </a:solidFill>
              </a:rPr>
              <a:t>3D-</a:t>
            </a:r>
            <a:r>
              <a:rPr lang="ru-RU" dirty="0">
                <a:solidFill>
                  <a:schemeClr val="bg1"/>
                </a:solidFill>
              </a:rPr>
              <a:t>ПЕЧАТИ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7AEC7-D7DD-D1A8-BB80-3E953F7FCEAF}"/>
              </a:ext>
            </a:extLst>
          </p:cNvPr>
          <p:cNvSpPr txBox="1"/>
          <p:nvPr/>
        </p:nvSpPr>
        <p:spPr>
          <a:xfrm>
            <a:off x="678094" y="1052974"/>
            <a:ext cx="10280573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spc="-5" dirty="0">
                <a:ea typeface="SimSun" panose="02010600030101010101" pitchFamily="2" charset="-122"/>
              </a:rPr>
              <a:t>Пример результата работы алгоритма встраивания ЦВЗ на поверхность изделия 3</a:t>
            </a:r>
            <a:r>
              <a:rPr lang="en-US" sz="2000" spc="-5" dirty="0">
                <a:ea typeface="SimSun" panose="02010600030101010101" pitchFamily="2" charset="-122"/>
              </a:rPr>
              <a:t>D-</a:t>
            </a:r>
            <a:r>
              <a:rPr lang="ru-RU" sz="2000" spc="-5" dirty="0">
                <a:ea typeface="SimSun" panose="02010600030101010101" pitchFamily="2" charset="-122"/>
              </a:rPr>
              <a:t>печати</a:t>
            </a:r>
            <a:r>
              <a:rPr lang="en-US" sz="2000" spc="-5" dirty="0">
                <a:ea typeface="SimSun" panose="02010600030101010101" pitchFamily="2" charset="-122"/>
              </a:rPr>
              <a:t>: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76D3D0-7C41-5FE5-CD6C-21BEE1405A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" t="-416" r="-284" b="-416"/>
          <a:stretch/>
        </p:blipFill>
        <p:spPr bwMode="auto">
          <a:xfrm>
            <a:off x="1372680" y="1666097"/>
            <a:ext cx="4031551" cy="40422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5D1E1-7276-1C0D-F2B4-2C9EF6EEB3A8}"/>
              </a:ext>
            </a:extLst>
          </p:cNvPr>
          <p:cNvSpPr txBox="1"/>
          <p:nvPr/>
        </p:nvSpPr>
        <p:spPr>
          <a:xfrm>
            <a:off x="1372680" y="5708302"/>
            <a:ext cx="4031551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spc="-5" dirty="0">
                <a:ea typeface="SimSun" panose="02010600030101010101" pitchFamily="2" charset="-122"/>
              </a:rPr>
              <a:t>Смещение векторных линий</a:t>
            </a:r>
            <a:endParaRPr lang="en-US" sz="2000" spc="-5" dirty="0">
              <a:ea typeface="SimSun" panose="0201060003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BD4A5-E14E-19D0-9216-4C2EFBE12C16}"/>
              </a:ext>
            </a:extLst>
          </p:cNvPr>
          <p:cNvSpPr txBox="1"/>
          <p:nvPr/>
        </p:nvSpPr>
        <p:spPr>
          <a:xfrm>
            <a:off x="6787768" y="5699433"/>
            <a:ext cx="4031551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spc="-5" dirty="0">
                <a:ea typeface="SimSun" panose="02010600030101010101" pitchFamily="2" charset="-122"/>
              </a:rPr>
              <a:t>Смещение линий слоя</a:t>
            </a:r>
            <a:endParaRPr lang="en-US" sz="2000" spc="-5" dirty="0">
              <a:ea typeface="SimSun" panose="02010600030101010101" pitchFamily="2" charset="-12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024653-BA30-50E2-B85E-4F18E592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772692" y="1672307"/>
            <a:ext cx="4042202" cy="401205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E17B4F-9A28-D08C-742D-D7800B30D019}"/>
              </a:ext>
            </a:extLst>
          </p:cNvPr>
          <p:cNvSpPr/>
          <p:nvPr/>
        </p:nvSpPr>
        <p:spPr>
          <a:xfrm>
            <a:off x="367464" y="6211115"/>
            <a:ext cx="10725615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E7D9E-46D5-F987-E3CE-0C43ED67499C}"/>
              </a:ext>
            </a:extLst>
          </p:cNvPr>
          <p:cNvSpPr txBox="1"/>
          <p:nvPr/>
        </p:nvSpPr>
        <p:spPr>
          <a:xfrm>
            <a:off x="678094" y="6211115"/>
            <a:ext cx="10454663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b="1" dirty="0">
                <a:solidFill>
                  <a:srgbClr val="0093CE"/>
                </a:solidFill>
              </a:rPr>
              <a:t>Метод защиты изделий FDM-печати за счёт фазового сдвига поверхностного слоя</a:t>
            </a:r>
            <a:r>
              <a:rPr lang="en-US" b="1" dirty="0">
                <a:solidFill>
                  <a:srgbClr val="0093CE"/>
                </a:solidFill>
              </a:rPr>
              <a:t>,</a:t>
            </a:r>
            <a:r>
              <a:rPr lang="ru-RU" b="1" dirty="0">
                <a:solidFill>
                  <a:srgbClr val="0093CE"/>
                </a:solidFill>
              </a:rPr>
              <a:t> П.А. Томашайтис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6832F0E-1514-059C-17EF-1E204E2C428B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3660F-AB27-4CA4-6BF8-817C04E85E3A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Объектно/шаблонно ориентированный заметочник, </a:t>
            </a:r>
            <a:r>
              <a:rPr lang="en-US" sz="1600" b="1" dirty="0">
                <a:solidFill>
                  <a:srgbClr val="0093CE"/>
                </a:solidFill>
              </a:rPr>
              <a:t>Negative Technologies</a:t>
            </a:r>
            <a:endParaRPr lang="ru-RU" sz="1600" b="1" dirty="0">
              <a:solidFill>
                <a:srgbClr val="0093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89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ПЕЧАТЬ И СЪЁМКА ИЗДЕЛИЯ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7AEC7-D7DD-D1A8-BB80-3E953F7FCEAF}"/>
              </a:ext>
            </a:extLst>
          </p:cNvPr>
          <p:cNvSpPr txBox="1"/>
          <p:nvPr/>
        </p:nvSpPr>
        <p:spPr>
          <a:xfrm>
            <a:off x="678095" y="1052974"/>
            <a:ext cx="5619963" cy="41996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spc="-5" dirty="0">
                <a:ea typeface="SimSun" panose="02010600030101010101" pitchFamily="2" charset="-122"/>
              </a:rPr>
              <a:t> </a:t>
            </a:r>
            <a:r>
              <a:rPr lang="ru-RU" sz="2000" spc="-5" dirty="0">
                <a:solidFill>
                  <a:srgbClr val="0093CE"/>
                </a:solidFill>
                <a:ea typeface="SimSun" panose="02010600030101010101" pitchFamily="2" charset="-122"/>
              </a:rPr>
              <a:t>Оборудование для печати и съёмки изделий</a:t>
            </a:r>
            <a:r>
              <a:rPr lang="en-US" sz="2000" spc="-5" dirty="0">
                <a:solidFill>
                  <a:srgbClr val="0093CE"/>
                </a:solidFill>
                <a:ea typeface="SimSun" panose="02010600030101010101" pitchFamily="2" charset="-122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3</a:t>
            </a:r>
            <a:r>
              <a:rPr lang="en-US" sz="2000" spc="-5" dirty="0">
                <a:ea typeface="SimSun" panose="02010600030101010101" pitchFamily="2" charset="-122"/>
              </a:rPr>
              <a:t>D-</a:t>
            </a:r>
            <a:r>
              <a:rPr lang="ru-RU" sz="2000" spc="-5" dirty="0">
                <a:ea typeface="SimSun" panose="02010600030101010101" pitchFamily="2" charset="-122"/>
              </a:rPr>
              <a:t>Принтер </a:t>
            </a:r>
            <a:r>
              <a:rPr lang="en-US" sz="2000" spc="-5" dirty="0">
                <a:ea typeface="SimSun" panose="02010600030101010101" pitchFamily="2" charset="-122"/>
              </a:rPr>
              <a:t>VOLGOBOT A4 2.4.</a:t>
            </a:r>
            <a:endParaRPr lang="ru-RU" sz="2000" spc="-5" dirty="0">
              <a:ea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Серый пластик типа </a:t>
            </a:r>
            <a:r>
              <a:rPr lang="en-US" sz="2000" spc="-5" dirty="0">
                <a:ea typeface="SimSun" panose="02010600030101010101" pitchFamily="2" charset="-122"/>
              </a:rPr>
              <a:t>PETG</a:t>
            </a:r>
            <a:r>
              <a:rPr lang="ru-RU" sz="2000" spc="-5" dirty="0">
                <a:ea typeface="SimSun" panose="02010600030101010101" pitchFamily="2" charset="-122"/>
              </a:rPr>
              <a:t> </a:t>
            </a:r>
            <a:endParaRPr lang="en-US" sz="2000" spc="-5" dirty="0">
              <a:ea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Слайсер </a:t>
            </a:r>
            <a:r>
              <a:rPr lang="en-US" sz="2000" spc="-5" dirty="0">
                <a:ea typeface="SimSun" panose="02010600030101010101" pitchFamily="2" charset="-122"/>
              </a:rPr>
              <a:t>Ultimaker Cura 5.5.0.</a:t>
            </a:r>
            <a:endParaRPr lang="ru-RU" sz="2000" spc="-5" dirty="0">
              <a:ea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Сопла диаметрами 0,3</a:t>
            </a:r>
            <a:r>
              <a:rPr lang="en-US" sz="2000" spc="-5" dirty="0">
                <a:ea typeface="SimSun" panose="02010600030101010101" pitchFamily="2" charset="-122"/>
              </a:rPr>
              <a:t>; </a:t>
            </a:r>
            <a:r>
              <a:rPr lang="ru-RU" sz="2000" spc="-5" dirty="0">
                <a:ea typeface="SimSun" panose="02010600030101010101" pitchFamily="2" charset="-122"/>
              </a:rPr>
              <a:t>0,4 и 0,5 мм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Плоская пластина в качестве модели </a:t>
            </a:r>
            <a:r>
              <a:rPr lang="en-US" sz="2000" spc="-5" dirty="0">
                <a:ea typeface="SimSun" panose="02010600030101010101" pitchFamily="2" charset="-122"/>
              </a:rPr>
              <a:t>3D-</a:t>
            </a:r>
            <a:r>
              <a:rPr lang="ru-RU" sz="2000" spc="-5" dirty="0">
                <a:ea typeface="SimSun" panose="02010600030101010101" pitchFamily="2" charset="-122"/>
              </a:rPr>
              <a:t>печати с длинами сторон 3-5 см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Штатив с фотокамерой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Кольцевой светодиодный источник света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3328AC-9C52-E980-946C-E1768C2CD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408" y="1052974"/>
            <a:ext cx="4111137" cy="419961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C74375-667B-E2C2-D78F-974727E48E5E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C0869-75C8-78D6-3936-AA0AAA91B915}"/>
              </a:ext>
            </a:extLst>
          </p:cNvPr>
          <p:cNvSpPr txBox="1"/>
          <p:nvPr/>
        </p:nvSpPr>
        <p:spPr>
          <a:xfrm>
            <a:off x="6729408" y="5252585"/>
            <a:ext cx="411113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000" spc="-5" dirty="0">
                <a:ea typeface="SimSun" panose="02010600030101010101" pitchFamily="2" charset="-122"/>
              </a:rPr>
              <a:t> Установка для съёмки изделий </a:t>
            </a:r>
          </a:p>
          <a:p>
            <a:pPr algn="ctr"/>
            <a:r>
              <a:rPr lang="ru-RU" sz="2000" spc="-5" dirty="0">
                <a:ea typeface="SimSun" panose="02010600030101010101" pitchFamily="2" charset="-122"/>
              </a:rPr>
              <a:t>3</a:t>
            </a:r>
            <a:r>
              <a:rPr lang="en-US" sz="2000" spc="-5" dirty="0">
                <a:ea typeface="SimSun" panose="02010600030101010101" pitchFamily="2" charset="-122"/>
              </a:rPr>
              <a:t>D-</a:t>
            </a:r>
            <a:r>
              <a:rPr lang="ru-RU" sz="2000" spc="-5" dirty="0">
                <a:ea typeface="SimSun" panose="02010600030101010101" pitchFamily="2" charset="-122"/>
              </a:rPr>
              <a:t>печати</a:t>
            </a:r>
            <a:endParaRPr lang="en-US" sz="2000" spc="-5" dirty="0">
              <a:ea typeface="SimSun" panose="0201060003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5B4A5-833B-22EF-033A-586CF1B1CD6B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Объектно/шаблонно ориентированный заметочник, </a:t>
            </a:r>
            <a:r>
              <a:rPr lang="en-US" sz="1600" b="1" dirty="0">
                <a:solidFill>
                  <a:srgbClr val="0093CE"/>
                </a:solidFill>
              </a:rPr>
              <a:t>Negative Technologies</a:t>
            </a:r>
            <a:endParaRPr lang="ru-RU" sz="1600" b="1" dirty="0">
              <a:solidFill>
                <a:srgbClr val="0093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4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МЕТОД СЧИТЫВАНИЯ ЦВЗ С ПОВЕРХНОСТИ ИЗДЕЛИЯ </a:t>
            </a:r>
            <a:r>
              <a:rPr lang="en-US" dirty="0">
                <a:solidFill>
                  <a:schemeClr val="bg1"/>
                </a:solidFill>
              </a:rPr>
              <a:t>3D-</a:t>
            </a:r>
            <a:r>
              <a:rPr lang="ru-RU" dirty="0">
                <a:solidFill>
                  <a:schemeClr val="bg1"/>
                </a:solidFill>
              </a:rPr>
              <a:t>ПЕЧАТИ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7AEC7-D7DD-D1A8-BB80-3E953F7FCEAF}"/>
              </a:ext>
            </a:extLst>
          </p:cNvPr>
          <p:cNvSpPr txBox="1"/>
          <p:nvPr/>
        </p:nvSpPr>
        <p:spPr>
          <a:xfrm>
            <a:off x="678094" y="1052974"/>
            <a:ext cx="10280573" cy="3268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spc="-5" dirty="0">
                <a:solidFill>
                  <a:srgbClr val="0093CE"/>
                </a:solidFill>
                <a:ea typeface="SimSun" panose="02010600030101010101" pitchFamily="2" charset="-122"/>
              </a:rPr>
              <a:t>Идея разработанного метода </a:t>
            </a:r>
            <a:r>
              <a:rPr lang="ru-RU" sz="2000" spc="-5" dirty="0">
                <a:ea typeface="SimSun" panose="02010600030101010101" pitchFamily="2" charset="-122"/>
              </a:rPr>
              <a:t>– использование спектрального анализа и фильтров Габора для обнаружения встроенного ЦВЗ на снимке поверхности изделия 3</a:t>
            </a:r>
            <a:r>
              <a:rPr lang="en-US" sz="2000" spc="-5" dirty="0">
                <a:ea typeface="SimSun" panose="02010600030101010101" pitchFamily="2" charset="-122"/>
              </a:rPr>
              <a:t>D-</a:t>
            </a:r>
            <a:r>
              <a:rPr lang="ru-RU" sz="2000" spc="-5" dirty="0">
                <a:ea typeface="SimSun" panose="02010600030101010101" pitchFamily="2" charset="-122"/>
              </a:rPr>
              <a:t>печати.</a:t>
            </a:r>
          </a:p>
          <a:p>
            <a:pPr>
              <a:lnSpc>
                <a:spcPct val="150000"/>
              </a:lnSpc>
            </a:pPr>
            <a:endParaRPr lang="ru-RU" sz="2000" spc="-5" dirty="0"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ru-RU" sz="2000" spc="-5" dirty="0">
                <a:solidFill>
                  <a:srgbClr val="0093CE"/>
                </a:solidFill>
                <a:ea typeface="SimSun" panose="02010600030101010101" pitchFamily="2" charset="-122"/>
              </a:rPr>
              <a:t>Этапы считывания ЦВЗ с поверхности изделия: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Спектральный анализ изображения с целью выявления преобладающих гармоник.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Узкополосная фильтрация изображения фильтром Габора.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spc="-5" dirty="0">
                <a:ea typeface="SimSun" panose="02010600030101010101" pitchFamily="2" charset="-122"/>
              </a:rPr>
              <a:t>Восстановление неинформативных разрывов фаз.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3448DC-0CDB-3625-F49C-7E38D88F7A5C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7DA438-CC64-10E8-1B2C-74DF80C31146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Объектно/шаблонно ориентированный заметочник, </a:t>
            </a:r>
            <a:r>
              <a:rPr lang="en-US" sz="1600" b="1" dirty="0">
                <a:solidFill>
                  <a:srgbClr val="0093CE"/>
                </a:solidFill>
              </a:rPr>
              <a:t>Negative Technologies</a:t>
            </a:r>
            <a:endParaRPr lang="ru-RU" sz="1600" b="1" dirty="0">
              <a:solidFill>
                <a:srgbClr val="0093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5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МЕТОД СЧИТЫВАНИЯ ЦВЗ С ПОВЕРХНОСТИ ИЗДЕЛИЯ </a:t>
            </a:r>
            <a:r>
              <a:rPr lang="en-US" dirty="0">
                <a:solidFill>
                  <a:schemeClr val="bg1"/>
                </a:solidFill>
              </a:rPr>
              <a:t>3D-</a:t>
            </a:r>
            <a:r>
              <a:rPr lang="ru-RU" dirty="0">
                <a:solidFill>
                  <a:schemeClr val="bg1"/>
                </a:solidFill>
              </a:rPr>
              <a:t>ПЕЧАТИ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7AEC7-D7DD-D1A8-BB80-3E953F7FCEAF}"/>
              </a:ext>
            </a:extLst>
          </p:cNvPr>
          <p:cNvSpPr txBox="1"/>
          <p:nvPr/>
        </p:nvSpPr>
        <p:spPr>
          <a:xfrm>
            <a:off x="678094" y="1052974"/>
            <a:ext cx="10280573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spc="-5" dirty="0">
                <a:ea typeface="SimSun" panose="02010600030101010101" pitchFamily="2" charset="-122"/>
              </a:rPr>
              <a:t>Пример результата считывания ЦВЗ с поверхности изделия 3</a:t>
            </a:r>
            <a:r>
              <a:rPr lang="en-US" sz="2000" spc="-5" dirty="0">
                <a:ea typeface="SimSun" panose="02010600030101010101" pitchFamily="2" charset="-122"/>
              </a:rPr>
              <a:t>D-</a:t>
            </a:r>
            <a:r>
              <a:rPr lang="ru-RU" sz="2000" spc="-5" dirty="0">
                <a:ea typeface="SimSun" panose="02010600030101010101" pitchFamily="2" charset="-122"/>
              </a:rPr>
              <a:t>печати: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993A3D-ABAF-F839-4BA7-F3A3493F4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08" y="1867328"/>
            <a:ext cx="3123344" cy="312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5E94D4-4108-4A28-CE35-5C4F2153E8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322" y="1867329"/>
            <a:ext cx="3123343" cy="312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F9266F-C2B1-26A6-9597-C06D3023C3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200"/>
                    </a14:imgEffect>
                    <a14:imgEffect>
                      <a14:brightnessContrast brigh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4" y="1867328"/>
            <a:ext cx="3123344" cy="3123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AED6B4-6E30-83BE-5B58-F49DC88B8679}"/>
              </a:ext>
            </a:extLst>
          </p:cNvPr>
          <p:cNvSpPr txBox="1"/>
          <p:nvPr/>
        </p:nvSpPr>
        <p:spPr>
          <a:xfrm>
            <a:off x="678094" y="4990672"/>
            <a:ext cx="31233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000" spc="-5" dirty="0">
                <a:ea typeface="SimSun" panose="02010600030101010101" pitchFamily="2" charset="-122"/>
              </a:rPr>
              <a:t>Снимок с ЦВЗ на поверхности изделия 3</a:t>
            </a:r>
            <a:r>
              <a:rPr lang="en-US" sz="2000" spc="-5" dirty="0">
                <a:ea typeface="SimSun" panose="02010600030101010101" pitchFamily="2" charset="-122"/>
              </a:rPr>
              <a:t>D-</a:t>
            </a:r>
            <a:r>
              <a:rPr lang="ru-RU" sz="2000" spc="-5" dirty="0">
                <a:ea typeface="SimSun" panose="02010600030101010101" pitchFamily="2" charset="-122"/>
              </a:rPr>
              <a:t>печати</a:t>
            </a:r>
            <a:endParaRPr lang="en-US" sz="2000" spc="-5" dirty="0">
              <a:ea typeface="SimSu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15FD2-66A0-0BB9-5BA5-D44B899837B3}"/>
              </a:ext>
            </a:extLst>
          </p:cNvPr>
          <p:cNvSpPr txBox="1"/>
          <p:nvPr/>
        </p:nvSpPr>
        <p:spPr>
          <a:xfrm>
            <a:off x="7835321" y="4990670"/>
            <a:ext cx="31233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000" spc="-5" dirty="0">
                <a:ea typeface="SimSun" panose="02010600030101010101" pitchFamily="2" charset="-122"/>
              </a:rPr>
              <a:t>Фазовая составляющая с восстановлением разрывов фаз</a:t>
            </a:r>
            <a:endParaRPr lang="en-US" sz="2000" spc="-5" dirty="0">
              <a:ea typeface="SimSun" panose="0201060003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D85CD-0587-F932-3C5B-E9A80A1749BD}"/>
              </a:ext>
            </a:extLst>
          </p:cNvPr>
          <p:cNvSpPr txBox="1"/>
          <p:nvPr/>
        </p:nvSpPr>
        <p:spPr>
          <a:xfrm>
            <a:off x="4256708" y="4990671"/>
            <a:ext cx="31233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000" spc="-5" dirty="0">
                <a:ea typeface="SimSun" panose="02010600030101010101" pitchFamily="2" charset="-122"/>
              </a:rPr>
              <a:t>Фазовая составляющая без восстановления разрывов фаз</a:t>
            </a:r>
            <a:endParaRPr lang="en-US" sz="2000" spc="-5" dirty="0">
              <a:ea typeface="SimSun" panose="02010600030101010101" pitchFamily="2" charset="-12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97343-55E6-8A31-0830-E1F305298F65}"/>
              </a:ext>
            </a:extLst>
          </p:cNvPr>
          <p:cNvSpPr/>
          <p:nvPr/>
        </p:nvSpPr>
        <p:spPr>
          <a:xfrm>
            <a:off x="339048" y="6211115"/>
            <a:ext cx="10754032" cy="6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DF13A-B932-C383-74B7-78E72A154E0C}"/>
              </a:ext>
            </a:extLst>
          </p:cNvPr>
          <p:cNvSpPr txBox="1"/>
          <p:nvPr/>
        </p:nvSpPr>
        <p:spPr>
          <a:xfrm>
            <a:off x="868668" y="6211115"/>
            <a:ext cx="10336007" cy="423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rgbClr val="0093CE"/>
                </a:solidFill>
              </a:rPr>
              <a:t>Объектно/шаблонно ориентированный заметочник, </a:t>
            </a:r>
            <a:r>
              <a:rPr lang="en-US" sz="1600" b="1" dirty="0">
                <a:solidFill>
                  <a:srgbClr val="0093CE"/>
                </a:solidFill>
              </a:rPr>
              <a:t>Negative Technologies</a:t>
            </a:r>
            <a:endParaRPr lang="ru-RU" sz="1600" b="1" dirty="0">
              <a:solidFill>
                <a:srgbClr val="0093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2946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1647</TotalTime>
  <Words>975</Words>
  <Application>Microsoft Office PowerPoint</Application>
  <PresentationFormat>Широкоэкранный</PresentationFormat>
  <Paragraphs>177</Paragraphs>
  <Slides>14</Slides>
  <Notes>12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SimSun</vt:lpstr>
      <vt:lpstr>Arial</vt:lpstr>
      <vt:lpstr>Calibri</vt:lpstr>
      <vt:lpstr>Calibri Light</vt:lpstr>
      <vt:lpstr>Elektra Medium Pro</vt:lpstr>
      <vt:lpstr>Elektra Text Pro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Степанов</dc:creator>
  <cp:lastModifiedBy>Павел Томашайтис</cp:lastModifiedBy>
  <cp:revision>193</cp:revision>
  <dcterms:created xsi:type="dcterms:W3CDTF">2016-03-09T10:31:39Z</dcterms:created>
  <dcterms:modified xsi:type="dcterms:W3CDTF">2025-12-12T16:23:01Z</dcterms:modified>
</cp:coreProperties>
</file>